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6" r:id="rId3"/>
    <p:sldId id="272" r:id="rId4"/>
    <p:sldId id="267" r:id="rId5"/>
    <p:sldId id="268" r:id="rId6"/>
    <p:sldId id="269" r:id="rId7"/>
    <p:sldId id="270" r:id="rId8"/>
    <p:sldId id="277" r:id="rId9"/>
    <p:sldId id="271" r:id="rId10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67" autoAdjust="0"/>
    <p:restoredTop sz="86400" autoAdjust="0"/>
  </p:normalViewPr>
  <p:slideViewPr>
    <p:cSldViewPr>
      <p:cViewPr varScale="1">
        <p:scale>
          <a:sx n="72" d="100"/>
          <a:sy n="72" d="100"/>
        </p:scale>
        <p:origin x="633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0146B8-5036-459B-BBF4-CBA4577BC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13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9BFFC8-89B1-4176-9399-46088990F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69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67F724-48B0-40FD-BE50-A70424ECD013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7438" y="871538"/>
            <a:ext cx="4622800" cy="34686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784" y="4721078"/>
            <a:ext cx="4986535" cy="4178128"/>
          </a:xfrm>
          <a:noFill/>
        </p:spPr>
        <p:txBody>
          <a:bodyPr/>
          <a:lstStyle/>
          <a:p>
            <a:pPr eaLnBrk="1" hangingPunct="1"/>
            <a:endParaRPr lang="en-AU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72900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69918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0050" y="381000"/>
            <a:ext cx="17081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2425" y="381000"/>
            <a:ext cx="4975225" cy="5715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70624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32144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71969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2425" y="1524000"/>
            <a:ext cx="334168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524000"/>
            <a:ext cx="334168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10745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89045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317976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52548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82312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65720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5600" y="381000"/>
            <a:ext cx="6756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2425" y="1524000"/>
            <a:ext cx="683577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947863" y="6165850"/>
            <a:ext cx="6429375" cy="1588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1928813" y="1143000"/>
            <a:ext cx="6430962" cy="1588"/>
          </a:xfrm>
          <a:prstGeom prst="line">
            <a:avLst/>
          </a:prstGeom>
          <a:noFill/>
          <a:ln w="508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A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8938" y="6237288"/>
            <a:ext cx="6130925" cy="62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j-lt"/>
              </a:defRPr>
            </a:lvl1pPr>
          </a:lstStyle>
          <a:p>
            <a:pPr>
              <a:defRPr/>
            </a:pPr>
            <a:r>
              <a:rPr lang="en-GB"/>
              <a:t>				</a:t>
            </a:r>
          </a:p>
        </p:txBody>
      </p:sp>
      <p:pic>
        <p:nvPicPr>
          <p:cNvPr id="9" name="Picture 8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191" y="6262107"/>
            <a:ext cx="1420093" cy="563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80108"/>
            <a:ext cx="1069724" cy="327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236" y="6310744"/>
            <a:ext cx="1164656" cy="46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evin.davis@unimelb.edu.a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	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844675"/>
            <a:ext cx="6956425" cy="1143000"/>
          </a:xfrm>
        </p:spPr>
        <p:txBody>
          <a:bodyPr/>
          <a:lstStyle/>
          <a:p>
            <a:r>
              <a:rPr lang="en-AU" sz="2800" dirty="0"/>
              <a:t/>
            </a:r>
            <a:br>
              <a:rPr lang="en-AU" sz="2800" dirty="0"/>
            </a:br>
            <a:r>
              <a:rPr lang="en-AU" sz="2800" dirty="0"/>
              <a:t> </a:t>
            </a:r>
            <a:r>
              <a:rPr lang="en-AU" sz="2800" b="1" dirty="0"/>
              <a:t>Evolutionary trends in financial </a:t>
            </a:r>
            <a:r>
              <a:rPr lang="en-AU" sz="2800" b="1" dirty="0" smtClean="0"/>
              <a:t>services: </a:t>
            </a:r>
            <a:br>
              <a:rPr lang="en-AU" sz="2800" b="1" dirty="0" smtClean="0"/>
            </a:br>
            <a:r>
              <a:rPr lang="en-AU" sz="2800" b="1" dirty="0" smtClean="0"/>
              <a:t>3 </a:t>
            </a:r>
            <a:r>
              <a:rPr lang="en-AU" sz="2800" b="1" dirty="0"/>
              <a:t>years after </a:t>
            </a:r>
            <a:r>
              <a:rPr lang="en-AU" sz="2800" b="1" dirty="0" smtClean="0"/>
              <a:t>the Murray </a:t>
            </a:r>
            <a:r>
              <a:rPr lang="en-AU" sz="2800" b="1" dirty="0"/>
              <a:t>Inquiry </a:t>
            </a:r>
            <a:endParaRPr lang="en-US" altLang="en-US" sz="2800" b="1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34519" y="3284984"/>
            <a:ext cx="7416800" cy="1752600"/>
          </a:xfrm>
        </p:spPr>
        <p:txBody>
          <a:bodyPr/>
          <a:lstStyle/>
          <a:p>
            <a:r>
              <a:rPr lang="en-US" altLang="en-US" dirty="0" smtClean="0"/>
              <a:t>Kevin Davis</a:t>
            </a:r>
          </a:p>
          <a:p>
            <a:r>
              <a:rPr lang="en-US" altLang="en-US" sz="2000" dirty="0" smtClean="0"/>
              <a:t>University of Melbourne</a:t>
            </a:r>
          </a:p>
          <a:p>
            <a:r>
              <a:rPr lang="en-US" altLang="en-US" sz="2000" dirty="0" smtClean="0"/>
              <a:t>Australian Centre for Financial Studies &amp; </a:t>
            </a:r>
            <a:r>
              <a:rPr lang="en-US" altLang="en-US" sz="2000" dirty="0" err="1" smtClean="0"/>
              <a:t>Monash</a:t>
            </a:r>
            <a:r>
              <a:rPr lang="en-US" altLang="en-US" sz="2000" dirty="0" smtClean="0"/>
              <a:t> University</a:t>
            </a:r>
          </a:p>
          <a:p>
            <a:r>
              <a:rPr lang="en-US" altLang="en-US" sz="2000" dirty="0">
                <a:hlinkClick r:id="rId3"/>
              </a:rPr>
              <a:t>k</a:t>
            </a:r>
            <a:r>
              <a:rPr lang="en-US" altLang="en-US" sz="2000" dirty="0" smtClean="0">
                <a:hlinkClick r:id="rId3"/>
              </a:rPr>
              <a:t>evin.davis@unimelb.edu.au</a:t>
            </a:r>
            <a:r>
              <a:rPr lang="en-US" altLang="en-US" sz="2000" dirty="0" smtClean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48264" y="476672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October 2017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60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AFSI: Technology &amp; Innovation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5" y="1524000"/>
            <a:ext cx="7630616" cy="4572000"/>
          </a:xfrm>
        </p:spPr>
        <p:txBody>
          <a:bodyPr/>
          <a:lstStyle/>
          <a:p>
            <a:r>
              <a:rPr lang="en-AU" dirty="0"/>
              <a:t>“The Inquiry’s recommendations seek to provide more facilitative settings that enable financial firms to innovate – increasing competitive tension, delivering greater efficiency and enhancing user outcomes</a:t>
            </a:r>
            <a:r>
              <a:rPr lang="en-AU" dirty="0" smtClean="0"/>
              <a:t>.”</a:t>
            </a:r>
            <a:endParaRPr lang="en-AU" dirty="0"/>
          </a:p>
          <a:p>
            <a:r>
              <a:rPr lang="en-AU" dirty="0"/>
              <a:t>Focus on: </a:t>
            </a:r>
            <a:endParaRPr lang="en-AU" dirty="0" smtClean="0"/>
          </a:p>
          <a:p>
            <a:pPr lvl="1"/>
            <a:r>
              <a:rPr lang="en-AU" dirty="0" smtClean="0"/>
              <a:t>government-business </a:t>
            </a:r>
            <a:r>
              <a:rPr lang="en-AU" dirty="0"/>
              <a:t>cooperation; </a:t>
            </a:r>
            <a:endParaRPr lang="en-AU" dirty="0" smtClean="0"/>
          </a:p>
          <a:p>
            <a:pPr lvl="1"/>
            <a:r>
              <a:rPr lang="en-AU" dirty="0" smtClean="0"/>
              <a:t>removing </a:t>
            </a:r>
            <a:r>
              <a:rPr lang="en-AU" dirty="0"/>
              <a:t>regulatory impediments; </a:t>
            </a:r>
            <a:endParaRPr lang="en-AU" dirty="0" smtClean="0"/>
          </a:p>
          <a:p>
            <a:pPr lvl="1"/>
            <a:r>
              <a:rPr lang="en-AU" dirty="0" smtClean="0"/>
              <a:t>supporting </a:t>
            </a:r>
            <a:r>
              <a:rPr lang="en-AU" dirty="0"/>
              <a:t>data-driven business models; </a:t>
            </a:r>
            <a:endParaRPr lang="en-AU" dirty="0" smtClean="0"/>
          </a:p>
          <a:p>
            <a:pPr lvl="1"/>
            <a:r>
              <a:rPr lang="en-AU" dirty="0" smtClean="0"/>
              <a:t>regulator </a:t>
            </a:r>
            <a:r>
              <a:rPr lang="en-AU" dirty="0"/>
              <a:t>flexibility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22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Technology and Response ?</a:t>
            </a:r>
            <a:endParaRPr lang="en-AU" dirty="0"/>
          </a:p>
        </p:txBody>
      </p:sp>
      <p:pic>
        <p:nvPicPr>
          <p:cNvPr id="5" name="Content Placeholder 4" descr="Oh Fair New Mexico: December 200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3162" y="2305050"/>
            <a:ext cx="5194300" cy="30099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370820"/>
            <a:ext cx="6756400" cy="762000"/>
          </a:xfrm>
        </p:spPr>
        <p:txBody>
          <a:bodyPr/>
          <a:lstStyle/>
          <a:p>
            <a:r>
              <a:rPr lang="en-AU" dirty="0" smtClean="0"/>
              <a:t>AFSI Recommendations - Innovation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56763"/>
              </p:ext>
            </p:extLst>
          </p:nvPr>
        </p:nvGraphicFramePr>
        <p:xfrm>
          <a:off x="827584" y="1324864"/>
          <a:ext cx="7992887" cy="4598892"/>
        </p:xfrm>
        <a:graphic>
          <a:graphicData uri="http://schemas.openxmlformats.org/drawingml/2006/table">
            <a:tbl>
              <a:tblPr firstCol="1">
                <a:tableStyleId>{FABFCF23-3B69-468F-B69F-88F6DE6A72F2}</a:tableStyleId>
              </a:tblPr>
              <a:tblGrid>
                <a:gridCol w="800001">
                  <a:extLst>
                    <a:ext uri="{9D8B030D-6E8A-4147-A177-3AD203B41FA5}">
                      <a16:colId xmlns:a16="http://schemas.microsoft.com/office/drawing/2014/main" val="1318029755"/>
                    </a:ext>
                  </a:extLst>
                </a:gridCol>
                <a:gridCol w="7040022">
                  <a:extLst>
                    <a:ext uri="{9D8B030D-6E8A-4147-A177-3AD203B41FA5}">
                      <a16:colId xmlns:a16="http://schemas.microsoft.com/office/drawing/2014/main" val="1050671723"/>
                    </a:ext>
                  </a:extLst>
                </a:gridCol>
                <a:gridCol w="152864">
                  <a:extLst>
                    <a:ext uri="{9D8B030D-6E8A-4147-A177-3AD203B41FA5}">
                      <a16:colId xmlns:a16="http://schemas.microsoft.com/office/drawing/2014/main" val="2482571856"/>
                    </a:ext>
                  </a:extLst>
                </a:gridCol>
              </a:tblGrid>
              <a:tr h="519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 14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Collaboration to enable innovation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1014185499"/>
                  </a:ext>
                </a:extLst>
              </a:tr>
              <a:tr h="557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15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Digital identity (federated-style model)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2994098142"/>
                  </a:ext>
                </a:extLst>
              </a:tr>
              <a:tr h="1392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16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Clearer graduated payments regulation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520090789"/>
                  </a:ext>
                </a:extLst>
              </a:tr>
              <a:tr h="585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17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Interchange fees and customer surcharging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3349942500"/>
                  </a:ext>
                </a:extLst>
              </a:tr>
              <a:tr h="557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18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Crowdfunding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2119934279"/>
                  </a:ext>
                </a:extLst>
              </a:tr>
              <a:tr h="278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19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Data access and use (PC review of costs/benefits)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3713875597"/>
                  </a:ext>
                </a:extLst>
              </a:tr>
              <a:tr h="417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20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Comprehensive credit reporting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1190298336"/>
                  </a:ext>
                </a:extLst>
              </a:tr>
              <a:tr h="417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38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Cyber security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631875313"/>
                  </a:ext>
                </a:extLst>
              </a:tr>
              <a:tr h="696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>
                          <a:effectLst/>
                          <a:latin typeface="+mn-lt"/>
                        </a:rPr>
                        <a:t>39 </a:t>
                      </a:r>
                      <a:endParaRPr lang="en-AU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400" dirty="0">
                          <a:effectLst/>
                          <a:latin typeface="+mn-lt"/>
                        </a:rPr>
                        <a:t>Technology neutrality </a:t>
                      </a: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27" marR="38927" marT="0" marB="0"/>
                </a:tc>
                <a:extLst>
                  <a:ext uri="{0D108BD9-81ED-4DB2-BD59-A6C34878D82A}">
                    <a16:rowId xmlns:a16="http://schemas.microsoft.com/office/drawing/2014/main" val="3550942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0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48140"/>
              </p:ext>
            </p:extLst>
          </p:nvPr>
        </p:nvGraphicFramePr>
        <p:xfrm>
          <a:off x="758788" y="1341201"/>
          <a:ext cx="7626423" cy="1854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898">
                  <a:extLst>
                    <a:ext uri="{9D8B030D-6E8A-4147-A177-3AD203B41FA5}">
                      <a16:colId xmlns:a16="http://schemas.microsoft.com/office/drawing/2014/main" val="2919986677"/>
                    </a:ext>
                  </a:extLst>
                </a:gridCol>
                <a:gridCol w="3061290">
                  <a:extLst>
                    <a:ext uri="{9D8B030D-6E8A-4147-A177-3AD203B41FA5}">
                      <a16:colId xmlns:a16="http://schemas.microsoft.com/office/drawing/2014/main" val="2035829519"/>
                    </a:ext>
                  </a:extLst>
                </a:gridCol>
                <a:gridCol w="4029235">
                  <a:extLst>
                    <a:ext uri="{9D8B030D-6E8A-4147-A177-3AD203B41FA5}">
                      <a16:colId xmlns:a16="http://schemas.microsoft.com/office/drawing/2014/main" val="1264615881"/>
                    </a:ext>
                  </a:extLst>
                </a:gridCol>
              </a:tblGrid>
              <a:tr h="1073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 14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Collaboration to enable innovation 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ASIC </a:t>
                      </a:r>
                      <a:r>
                        <a:rPr lang="en-AU" sz="2000" dirty="0">
                          <a:effectLst/>
                        </a:rPr>
                        <a:t>regulatory hub (April 2015)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ASIC Digital </a:t>
                      </a:r>
                      <a:r>
                        <a:rPr lang="en-AU" sz="2000" dirty="0">
                          <a:effectLst/>
                        </a:rPr>
                        <a:t>Finance Advisory Committee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err="1" smtClean="0">
                          <a:effectLst/>
                        </a:rPr>
                        <a:t>Govt</a:t>
                      </a:r>
                      <a:r>
                        <a:rPr lang="en-AU" sz="2000" dirty="0" smtClean="0">
                          <a:effectLst/>
                        </a:rPr>
                        <a:t> Fintech </a:t>
                      </a:r>
                      <a:r>
                        <a:rPr lang="en-AU" sz="2000" dirty="0">
                          <a:effectLst/>
                        </a:rPr>
                        <a:t>Advisory Committee (2016)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622417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078561"/>
              </p:ext>
            </p:extLst>
          </p:nvPr>
        </p:nvGraphicFramePr>
        <p:xfrm>
          <a:off x="742623" y="3573016"/>
          <a:ext cx="7626424" cy="18070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898">
                  <a:extLst>
                    <a:ext uri="{9D8B030D-6E8A-4147-A177-3AD203B41FA5}">
                      <a16:colId xmlns:a16="http://schemas.microsoft.com/office/drawing/2014/main" val="2303004434"/>
                    </a:ext>
                  </a:extLst>
                </a:gridCol>
                <a:gridCol w="2933439">
                  <a:extLst>
                    <a:ext uri="{9D8B030D-6E8A-4147-A177-3AD203B41FA5}">
                      <a16:colId xmlns:a16="http://schemas.microsoft.com/office/drawing/2014/main" val="926047765"/>
                    </a:ext>
                  </a:extLst>
                </a:gridCol>
                <a:gridCol w="4157087">
                  <a:extLst>
                    <a:ext uri="{9D8B030D-6E8A-4147-A177-3AD203B41FA5}">
                      <a16:colId xmlns:a16="http://schemas.microsoft.com/office/drawing/2014/main" val="1048231784"/>
                    </a:ext>
                  </a:extLst>
                </a:gridCol>
              </a:tblGrid>
              <a:tr h="1807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15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Digital identity (federated-style model)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Digital </a:t>
                      </a:r>
                      <a:r>
                        <a:rPr lang="en-AU" sz="2000" dirty="0">
                          <a:effectLst/>
                        </a:rPr>
                        <a:t>Transformation </a:t>
                      </a:r>
                      <a:r>
                        <a:rPr lang="en-AU" sz="2000" dirty="0" smtClean="0">
                          <a:effectLst/>
                        </a:rPr>
                        <a:t>Agency  public consultation on framework  late 2017, </a:t>
                      </a:r>
                      <a:r>
                        <a:rPr lang="en-AU" sz="2000" dirty="0" err="1" smtClean="0">
                          <a:effectLst/>
                        </a:rPr>
                        <a:t>Govpass</a:t>
                      </a:r>
                      <a:r>
                        <a:rPr lang="en-AU" sz="2000" dirty="0" smtClean="0">
                          <a:effectLst/>
                        </a:rPr>
                        <a:t> platform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(</a:t>
                      </a:r>
                      <a:r>
                        <a:rPr lang="en-AU" sz="2000" dirty="0" err="1" smtClean="0">
                          <a:effectLst/>
                        </a:rPr>
                        <a:t>Govt</a:t>
                      </a:r>
                      <a:r>
                        <a:rPr lang="en-AU" sz="2000" baseline="0" dirty="0" smtClean="0">
                          <a:effectLst/>
                        </a:rPr>
                        <a:t> announcement of </a:t>
                      </a:r>
                      <a:r>
                        <a:rPr lang="en-AU" sz="2000" dirty="0" smtClean="0">
                          <a:effectLst/>
                        </a:rPr>
                        <a:t>facial </a:t>
                      </a:r>
                      <a:r>
                        <a:rPr lang="en-AU" sz="2000" dirty="0">
                          <a:effectLst/>
                        </a:rPr>
                        <a:t>recognition </a:t>
                      </a:r>
                      <a:r>
                        <a:rPr lang="en-AU" sz="2000" dirty="0" smtClean="0">
                          <a:effectLst/>
                        </a:rPr>
                        <a:t>database plans?)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0538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60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621432"/>
              </p:ext>
            </p:extLst>
          </p:nvPr>
        </p:nvGraphicFramePr>
        <p:xfrm>
          <a:off x="1127212" y="1196753"/>
          <a:ext cx="7194376" cy="5079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5539">
                  <a:extLst>
                    <a:ext uri="{9D8B030D-6E8A-4147-A177-3AD203B41FA5}">
                      <a16:colId xmlns:a16="http://schemas.microsoft.com/office/drawing/2014/main" val="3273799927"/>
                    </a:ext>
                  </a:extLst>
                </a:gridCol>
                <a:gridCol w="2158757">
                  <a:extLst>
                    <a:ext uri="{9D8B030D-6E8A-4147-A177-3AD203B41FA5}">
                      <a16:colId xmlns:a16="http://schemas.microsoft.com/office/drawing/2014/main" val="400404192"/>
                    </a:ext>
                  </a:extLst>
                </a:gridCol>
                <a:gridCol w="4530080">
                  <a:extLst>
                    <a:ext uri="{9D8B030D-6E8A-4147-A177-3AD203B41FA5}">
                      <a16:colId xmlns:a16="http://schemas.microsoft.com/office/drawing/2014/main" val="4113037342"/>
                    </a:ext>
                  </a:extLst>
                </a:gridCol>
              </a:tblGrid>
              <a:tr h="3256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16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Clearer graduated payments </a:t>
                      </a:r>
                      <a:r>
                        <a:rPr lang="en-AU" sz="2000" dirty="0" smtClean="0">
                          <a:effectLst/>
                        </a:rPr>
                        <a:t>regulation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 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In progress, and </a:t>
                      </a:r>
                      <a:r>
                        <a:rPr lang="en-AU" sz="2000" dirty="0" smtClean="0">
                          <a:effectLst/>
                        </a:rPr>
                        <a:t>NPP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E-Payments Code amendments -March 2016 (but still voluntary)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(RBA/PSB metrics for regulator KPIs)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(PC review of financial</a:t>
                      </a:r>
                      <a:r>
                        <a:rPr lang="en-AU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sector competition)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PSB Dec 2016 consult on “wallet” arrangements and competition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Banks ACCC application re </a:t>
                      </a:r>
                      <a:r>
                        <a:rPr lang="en-AU" sz="20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ApplePay</a:t>
                      </a:r>
                      <a:endParaRPr lang="en-AU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6032915"/>
                  </a:ext>
                </a:extLst>
              </a:tr>
              <a:tr h="16405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17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Interchange fees and customer surcharging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Done (RBA May 2016, effective July 2017). Cost-only surcharges, new interchange standards,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(ATM charging changes)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8547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72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461772"/>
              </p:ext>
            </p:extLst>
          </p:nvPr>
        </p:nvGraphicFramePr>
        <p:xfrm>
          <a:off x="1019200" y="1556792"/>
          <a:ext cx="7410400" cy="34897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718">
                  <a:extLst>
                    <a:ext uri="{9D8B030D-6E8A-4147-A177-3AD203B41FA5}">
                      <a16:colId xmlns:a16="http://schemas.microsoft.com/office/drawing/2014/main" val="558650038"/>
                    </a:ext>
                  </a:extLst>
                </a:gridCol>
                <a:gridCol w="2239994">
                  <a:extLst>
                    <a:ext uri="{9D8B030D-6E8A-4147-A177-3AD203B41FA5}">
                      <a16:colId xmlns:a16="http://schemas.microsoft.com/office/drawing/2014/main" val="937891566"/>
                    </a:ext>
                  </a:extLst>
                </a:gridCol>
                <a:gridCol w="4649688">
                  <a:extLst>
                    <a:ext uri="{9D8B030D-6E8A-4147-A177-3AD203B41FA5}">
                      <a16:colId xmlns:a16="http://schemas.microsoft.com/office/drawing/2014/main" val="2937038829"/>
                    </a:ext>
                  </a:extLst>
                </a:gridCol>
              </a:tblGrid>
              <a:tr h="2088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18 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Crowdfunding 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Equity (done– </a:t>
                      </a:r>
                      <a:r>
                        <a:rPr lang="en-AU" sz="2000" dirty="0">
                          <a:effectLst/>
                        </a:rPr>
                        <a:t>with restrictions), </a:t>
                      </a:r>
                      <a:r>
                        <a:rPr lang="en-AU" sz="2000" dirty="0" smtClean="0">
                          <a:effectLst/>
                        </a:rPr>
                        <a:t>commenced 29/9/17 (ASIC Report 544)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  (ASIC</a:t>
                      </a:r>
                      <a:r>
                        <a:rPr lang="en-AU" sz="2000" baseline="0" dirty="0" smtClean="0">
                          <a:effectLst/>
                        </a:rPr>
                        <a:t> template CSF offer doc.,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baseline="0" dirty="0" smtClean="0">
                          <a:effectLst/>
                        </a:rPr>
                        <a:t>   guidance for CSF intermediaries)</a:t>
                      </a:r>
                      <a:endParaRPr lang="en-AU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Debt </a:t>
                      </a:r>
                      <a:r>
                        <a:rPr lang="en-AU" sz="2000" dirty="0" smtClean="0">
                          <a:effectLst/>
                        </a:rPr>
                        <a:t>(in progress),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Insurance (unclear)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Australian </a:t>
                      </a:r>
                      <a:r>
                        <a:rPr lang="en-AU" sz="2000" dirty="0">
                          <a:effectLst/>
                        </a:rPr>
                        <a:t>Market Licence framework</a:t>
                      </a:r>
                      <a:r>
                        <a:rPr lang="en-AU" sz="2000" dirty="0" smtClean="0">
                          <a:effectLst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Initial Coin Offerings (ASIC 17-325MR)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6562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5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294136"/>
              </p:ext>
            </p:extLst>
          </p:nvPr>
        </p:nvGraphicFramePr>
        <p:xfrm>
          <a:off x="827584" y="1988840"/>
          <a:ext cx="7410400" cy="3240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718">
                  <a:extLst>
                    <a:ext uri="{9D8B030D-6E8A-4147-A177-3AD203B41FA5}">
                      <a16:colId xmlns:a16="http://schemas.microsoft.com/office/drawing/2014/main" val="2555080208"/>
                    </a:ext>
                  </a:extLst>
                </a:gridCol>
                <a:gridCol w="2935666">
                  <a:extLst>
                    <a:ext uri="{9D8B030D-6E8A-4147-A177-3AD203B41FA5}">
                      <a16:colId xmlns:a16="http://schemas.microsoft.com/office/drawing/2014/main" val="1868516054"/>
                    </a:ext>
                  </a:extLst>
                </a:gridCol>
                <a:gridCol w="3954016">
                  <a:extLst>
                    <a:ext uri="{9D8B030D-6E8A-4147-A177-3AD203B41FA5}">
                      <a16:colId xmlns:a16="http://schemas.microsoft.com/office/drawing/2014/main" val="1977986199"/>
                    </a:ext>
                  </a:extLst>
                </a:gridCol>
              </a:tblGrid>
              <a:tr h="1584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19 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Data access and use (PC review of costs/benefits)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Done</a:t>
                      </a:r>
                      <a:r>
                        <a:rPr lang="en-AU" sz="2000" dirty="0" smtClean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Open </a:t>
                      </a:r>
                      <a:r>
                        <a:rPr lang="en-AU" sz="2000" dirty="0">
                          <a:effectLst/>
                        </a:rPr>
                        <a:t>Banking Review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0434905"/>
                  </a:ext>
                </a:extLst>
              </a:tr>
              <a:tr h="1656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20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Comprehensive credit reporting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>
                          <a:effectLst/>
                        </a:rPr>
                        <a:t>In Progress (!) Exists but not compulsory; </a:t>
                      </a:r>
                      <a:endParaRPr lang="en-AU" sz="2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(</a:t>
                      </a:r>
                      <a:r>
                        <a:rPr lang="en-AU" sz="2000" dirty="0" smtClean="0">
                          <a:effectLst/>
                        </a:rPr>
                        <a:t>PC - </a:t>
                      </a:r>
                      <a:r>
                        <a:rPr lang="en-AU" sz="2000" dirty="0">
                          <a:effectLst/>
                        </a:rPr>
                        <a:t>legislate mandatory if </a:t>
                      </a:r>
                      <a:r>
                        <a:rPr lang="en-AU" sz="2000" dirty="0" smtClean="0">
                          <a:effectLst/>
                        </a:rPr>
                        <a:t>needed)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0845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1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	</a:t>
            </a:r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011194"/>
              </p:ext>
            </p:extLst>
          </p:nvPr>
        </p:nvGraphicFramePr>
        <p:xfrm>
          <a:off x="1331640" y="1772816"/>
          <a:ext cx="6758577" cy="3615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4916">
                  <a:extLst>
                    <a:ext uri="{9D8B030D-6E8A-4147-A177-3AD203B41FA5}">
                      <a16:colId xmlns:a16="http://schemas.microsoft.com/office/drawing/2014/main" val="3417726744"/>
                    </a:ext>
                  </a:extLst>
                </a:gridCol>
                <a:gridCol w="2405404">
                  <a:extLst>
                    <a:ext uri="{9D8B030D-6E8A-4147-A177-3AD203B41FA5}">
                      <a16:colId xmlns:a16="http://schemas.microsoft.com/office/drawing/2014/main" val="1045823150"/>
                    </a:ext>
                  </a:extLst>
                </a:gridCol>
                <a:gridCol w="3878257">
                  <a:extLst>
                    <a:ext uri="{9D8B030D-6E8A-4147-A177-3AD203B41FA5}">
                      <a16:colId xmlns:a16="http://schemas.microsoft.com/office/drawing/2014/main" val="154376793"/>
                    </a:ext>
                  </a:extLst>
                </a:gridCol>
              </a:tblGrid>
              <a:tr h="106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38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Cyber security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Australian </a:t>
                      </a:r>
                      <a:r>
                        <a:rPr lang="en-AU" sz="2000" dirty="0">
                          <a:effectLst/>
                        </a:rPr>
                        <a:t>Cyber Security Growth Network established (activities</a:t>
                      </a:r>
                      <a:r>
                        <a:rPr lang="en-AU" sz="2000" dirty="0" smtClean="0">
                          <a:effectLst/>
                        </a:rPr>
                        <a:t>?)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5020423"/>
                  </a:ext>
                </a:extLst>
              </a:tr>
              <a:tr h="2162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39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>
                          <a:effectLst/>
                        </a:rPr>
                        <a:t>Technology neutrality </a:t>
                      </a:r>
                      <a:endParaRPr lang="en-A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 smtClean="0">
                          <a:effectLst/>
                        </a:rPr>
                        <a:t>Treasury </a:t>
                      </a:r>
                      <a:r>
                        <a:rPr lang="en-AU" sz="2000" dirty="0">
                          <a:effectLst/>
                        </a:rPr>
                        <a:t>proposals consultation paper (mid 2016) re electronic distribution of </a:t>
                      </a:r>
                      <a:r>
                        <a:rPr lang="en-AU" sz="2000" dirty="0" smtClean="0">
                          <a:effectLst/>
                        </a:rPr>
                        <a:t>company meeting </a:t>
                      </a:r>
                      <a:r>
                        <a:rPr lang="en-AU" sz="2000" dirty="0">
                          <a:effectLst/>
                        </a:rPr>
                        <a:t>notices and materials (opt-in, opt-out </a:t>
                      </a:r>
                      <a:r>
                        <a:rPr lang="en-AU" sz="2000" dirty="0" err="1">
                          <a:effectLst/>
                        </a:rPr>
                        <a:t>etc</a:t>
                      </a:r>
                      <a:r>
                        <a:rPr lang="en-AU" sz="2000" dirty="0">
                          <a:effectLst/>
                        </a:rPr>
                        <a:t>) – nothing since</a:t>
                      </a:r>
                      <a:r>
                        <a:rPr lang="en-AU" sz="2000" dirty="0" smtClean="0">
                          <a:effectLst/>
                        </a:rPr>
                        <a:t>?</a:t>
                      </a:r>
                      <a:endParaRPr lang="en-A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0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83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FS-Unimelb">
  <a:themeElements>
    <a:clrScheme name="MCF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CF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CF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F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F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7-14-09-PCSeminar-Bail-in Securities" id="{607480C9-0D65-4EB8-A59C-2100565F97B6}" vid="{CB0DD600-F99C-460D-91DB-F19114BFFF3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ACFSMonash-Unimelb</Template>
  <TotalTime>158</TotalTime>
  <Words>397</Words>
  <Application>Microsoft Office PowerPoint</Application>
  <PresentationFormat>On-screen Show (4:3)</PresentationFormat>
  <Paragraphs>93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ACFS-Unimelb</vt:lpstr>
      <vt:lpstr>  Evolutionary trends in financial services:  3 years after the Murray Inquiry </vt:lpstr>
      <vt:lpstr>The AFSI: Technology &amp; Innovation</vt:lpstr>
      <vt:lpstr>Technology and Response ?</vt:lpstr>
      <vt:lpstr>AFSI Recommendations - Innovation</vt:lpstr>
      <vt:lpstr>Current Status</vt:lpstr>
      <vt:lpstr>Current Status</vt:lpstr>
      <vt:lpstr>Current Status</vt:lpstr>
      <vt:lpstr>Current Status</vt:lpstr>
      <vt:lpstr>Current Status</vt:lpstr>
    </vt:vector>
  </TitlesOfParts>
  <Company>The University of Melbourne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Evolutionary trends in financial services:  3 years after the Murray Inquiry</dc:title>
  <dc:creator>Kevin Davis</dc:creator>
  <cp:lastModifiedBy>Kevin Davis</cp:lastModifiedBy>
  <cp:revision>17</cp:revision>
  <cp:lastPrinted>2014-09-24T04:01:31Z</cp:lastPrinted>
  <dcterms:created xsi:type="dcterms:W3CDTF">2017-09-26T05:21:39Z</dcterms:created>
  <dcterms:modified xsi:type="dcterms:W3CDTF">2017-10-09T22:35:12Z</dcterms:modified>
</cp:coreProperties>
</file>